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1" r:id="rId6"/>
    <p:sldId id="262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9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448EB-8B9E-412A-BDDF-388A54789E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A0005F-FC93-425F-AFA6-04DD5EDA85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443351-3168-43C6-A2DA-002FEFF92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BB062D-D3AF-4F32-A953-F1C9BFBA6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3B81F2-BB3D-43BF-B197-E04BB4202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72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E8301D-4703-4B1A-B680-20BB7F4A7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FC9EB1-87A2-4793-8580-B7FD1F390B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956C1E-74A5-44CC-83AE-D9AB47DE7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EC39E2-1040-4D4B-B3AE-6DA3E6EC0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CAA917-2B2C-49F5-8F4F-5D4CC6B6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554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86B27C2-2690-496D-82A0-3291A1D463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D981DE-6978-46FE-8D8E-40B45115F9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B3840-69D1-4793-94C2-9D0C4855D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A3A565-5A61-4FED-8E72-D7A110325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4EA1DF-5BB1-4E8D-9149-2BBE8FEE5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946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C00814-99E5-44A7-B8C6-83E8D3920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85121A-892F-424E-AEB6-B8DE17149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BE215F-5694-4088-9095-FF8867D57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A33C42-B839-4892-AEDF-AFF167AAE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CA269-89AC-4BD7-80D0-633F7A46E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088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17BE7-32D3-403E-A9B6-FDDFAE516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D5798A-11E2-4A7F-9CEA-C3BC0A4BB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60B1ED-57F6-4772-A335-7ABFB18A8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484E0F-FF13-45A1-97C5-85FB36EBD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1F622-6F41-4E6C-875D-D30A55A2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079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0DFF8B-A8B6-4192-8757-CC669A8D3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75B3B5-D9A8-4647-8793-BD1F61B38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C01D16-8EC8-40CB-95AA-B2F0B6BC4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D56A65-DD83-4BAD-AA7A-D40CAEC66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336125-8A22-480B-8B6F-7605DDF4F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FB9980-76DE-4941-BA8E-CC243E9A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181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13A3C8-AA7A-46E1-BB5F-5F2E650B9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B55824-C3AF-4A92-9D1A-CB0052423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15C1E7-2E33-4A0F-92F1-EBBA42952F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D6A81DA-AAA9-4257-A0FE-1A24D3B7A6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97EF95-885D-4283-A4A9-C72488B279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ED95C24-EFBC-4E34-9A71-2A7B479B0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BB6399-743D-4A95-9D9D-9D723F3A3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F90705-37C3-4059-9827-35A06F4F1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536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6A2F8D-5133-46B6-93EB-D7C5BB5C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96ABB67-18B8-488C-953F-3DF88E958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BCBFF4-0A65-427E-B6C6-CF18B57F6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6BF5E8-F18C-4376-B90A-FF959D43B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108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1C74EA-E67F-419B-AE7C-2B5F1EFB1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349E18-5C22-4E95-94DA-826B8AF3C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34B044-924B-49D2-A226-B4DBA4BEC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921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C1AA7E-EA5A-413A-A9DC-F611E566F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E37768-48D0-42EC-B6FB-964075618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6E0D71-BDC4-4BB7-A443-279785B3FB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347AFD-FBC1-4E7F-ADAE-D6E42D29E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BCC3BC-7757-4F4D-9B8D-657542CBF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A9E9D7-1DE2-45FA-9A27-65597BC4C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359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3EAB4-7490-4431-A499-F7E5B9F6D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856076-689B-4EA0-BB6D-8E5F3D0CD9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377E49-C6D1-4A6C-A45B-98E2607497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DA5AF4-9CD4-4913-AAE9-0A08102A8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544EF4-D98E-4537-9565-F0260928F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EA0A8B-0C2F-4710-BFD5-16E3C40BF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238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6E7A9D9-BB65-4E64-94EC-83B603678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E7C1FF-B8E6-4D50-BA8E-7AB1E0B70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1B6B68-8913-4A63-9346-77E74AEB7E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B134B-4BDA-41AE-9904-8B467E367423}" type="datetimeFigureOut">
              <a:rPr lang="ko-KR" altLang="en-US" smtClean="0"/>
              <a:t>2021-04-01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12A0A3-40A0-4ED1-94FC-8E2188EB8C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3CBD9F-7607-4BAD-8CD0-CF8D11151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72F9F-7A83-461D-A854-FCEF9573D3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727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57C247D-A109-4021-B5C2-BF880C84D897}"/>
              </a:ext>
            </a:extLst>
          </p:cNvPr>
          <p:cNvSpPr txBox="1"/>
          <p:nvPr/>
        </p:nvSpPr>
        <p:spPr>
          <a:xfrm>
            <a:off x="1159933" y="968865"/>
            <a:ext cx="5477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Index.</a:t>
            </a:r>
            <a:endParaRPr lang="ko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453BDD-D509-4E5D-A7D0-A0CFDF381778}"/>
              </a:ext>
            </a:extLst>
          </p:cNvPr>
          <p:cNvSpPr txBox="1"/>
          <p:nvPr/>
        </p:nvSpPr>
        <p:spPr>
          <a:xfrm>
            <a:off x="1507066" y="1417598"/>
            <a:ext cx="5477933" cy="2445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AutoNum type="arabicParenR"/>
            </a:pPr>
            <a:r>
              <a:rPr lang="en-US" altLang="ko-KR" sz="1600" dirty="0"/>
              <a:t>Overview … 2</a:t>
            </a:r>
          </a:p>
          <a:p>
            <a:pPr marL="342900" indent="-342900">
              <a:lnSpc>
                <a:spcPct val="250000"/>
              </a:lnSpc>
              <a:buAutoNum type="arabicParenR"/>
            </a:pPr>
            <a:r>
              <a:rPr lang="en-US" altLang="ko-KR" sz="1600" dirty="0"/>
              <a:t>Initial segmentation … 3</a:t>
            </a:r>
          </a:p>
          <a:p>
            <a:pPr marL="342900" indent="-342900">
              <a:lnSpc>
                <a:spcPct val="250000"/>
              </a:lnSpc>
              <a:buAutoNum type="arabicParenR"/>
            </a:pPr>
            <a:r>
              <a:rPr lang="en-US" altLang="ko-KR" sz="1600" dirty="0"/>
              <a:t>Structure proofreading … 4</a:t>
            </a:r>
          </a:p>
          <a:p>
            <a:pPr marL="342900" indent="-342900">
              <a:lnSpc>
                <a:spcPct val="250000"/>
              </a:lnSpc>
              <a:buAutoNum type="arabicParenR"/>
            </a:pPr>
            <a:r>
              <a:rPr lang="en-US" altLang="ko-KR" sz="1600" dirty="0"/>
              <a:t>Deep learning model fine-tunning … 8</a:t>
            </a:r>
          </a:p>
        </p:txBody>
      </p:sp>
    </p:spTree>
    <p:extLst>
      <p:ext uri="{BB962C8B-B14F-4D97-AF65-F5344CB8AC3E}">
        <p14:creationId xmlns:p14="http://schemas.microsoft.com/office/powerpoint/2010/main" val="33250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FA3B12-C292-4133-B45D-957B15D4274B}"/>
              </a:ext>
            </a:extLst>
          </p:cNvPr>
          <p:cNvSpPr txBox="1"/>
          <p:nvPr/>
        </p:nvSpPr>
        <p:spPr>
          <a:xfrm>
            <a:off x="876299" y="533400"/>
            <a:ext cx="134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Overview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7AD5B3-E359-42B2-921E-C9DC2521F078}"/>
              </a:ext>
            </a:extLst>
          </p:cNvPr>
          <p:cNvSpPr txBox="1"/>
          <p:nvPr/>
        </p:nvSpPr>
        <p:spPr>
          <a:xfrm>
            <a:off x="1209675" y="399749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Initial segmentation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A6EFC1-51FA-4E30-BD10-BB5874C721EC}"/>
              </a:ext>
            </a:extLst>
          </p:cNvPr>
          <p:cNvSpPr txBox="1"/>
          <p:nvPr/>
        </p:nvSpPr>
        <p:spPr>
          <a:xfrm>
            <a:off x="5105401" y="281639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User correction</a:t>
            </a:r>
            <a:endParaRPr lang="ko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D9F388-26F4-4397-854B-D0223E58B704}"/>
              </a:ext>
            </a:extLst>
          </p:cNvPr>
          <p:cNvSpPr txBox="1"/>
          <p:nvPr/>
        </p:nvSpPr>
        <p:spPr>
          <a:xfrm>
            <a:off x="5267326" y="4363819"/>
            <a:ext cx="2047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Fine-tunning &amp; re-segmentation</a:t>
            </a:r>
            <a:endParaRPr lang="ko-KR" altLang="en-US" b="1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51A6DF85-1C96-4B66-BB07-7063356ECD01}"/>
              </a:ext>
            </a:extLst>
          </p:cNvPr>
          <p:cNvCxnSpPr/>
          <p:nvPr/>
        </p:nvCxnSpPr>
        <p:spPr>
          <a:xfrm>
            <a:off x="3667125" y="4187994"/>
            <a:ext cx="123348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F61B952-259D-46C7-ADE9-E609A31761D2}"/>
              </a:ext>
            </a:extLst>
          </p:cNvPr>
          <p:cNvGrpSpPr/>
          <p:nvPr/>
        </p:nvGrpSpPr>
        <p:grpSpPr>
          <a:xfrm rot="5400000">
            <a:off x="6029653" y="3948397"/>
            <a:ext cx="523219" cy="305277"/>
            <a:chOff x="7477126" y="2844969"/>
            <a:chExt cx="1233487" cy="305277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0C963D51-836B-4EE3-90EE-9B2F16357145}"/>
                </a:ext>
              </a:extLst>
            </p:cNvPr>
            <p:cNvCxnSpPr/>
            <p:nvPr/>
          </p:nvCxnSpPr>
          <p:spPr>
            <a:xfrm>
              <a:off x="7477126" y="2844969"/>
              <a:ext cx="123348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DA1DD078-D54F-46D5-8311-666F945FD2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77126" y="3150246"/>
              <a:ext cx="123348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4FF9A8A-B2C6-457D-A8A7-9D2B9B4EB5C2}"/>
              </a:ext>
            </a:extLst>
          </p:cNvPr>
          <p:cNvSpPr txBox="1"/>
          <p:nvPr/>
        </p:nvSpPr>
        <p:spPr>
          <a:xfrm>
            <a:off x="954880" y="4505325"/>
            <a:ext cx="2881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accent1"/>
                </a:solidFill>
              </a:rPr>
              <a:t>Structure segmentation through pre-trained deep learning</a:t>
            </a:r>
            <a:endParaRPr lang="ko-KR" altLang="en-US" sz="1400" dirty="0">
              <a:solidFill>
                <a:schemeClr val="accent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5B0FF9-3803-456B-9E0D-F33DFF70E24F}"/>
              </a:ext>
            </a:extLst>
          </p:cNvPr>
          <p:cNvSpPr txBox="1"/>
          <p:nvPr/>
        </p:nvSpPr>
        <p:spPr>
          <a:xfrm>
            <a:off x="4986337" y="3191921"/>
            <a:ext cx="2609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accent1"/>
                </a:solidFill>
              </a:rPr>
              <a:t>Correct error part interactively</a:t>
            </a:r>
            <a:endParaRPr lang="ko-KR" altLang="en-US" sz="1400" dirty="0">
              <a:solidFill>
                <a:schemeClr val="accent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B25A76-1F48-45DF-9787-ED857A26B148}"/>
              </a:ext>
            </a:extLst>
          </p:cNvPr>
          <p:cNvSpPr txBox="1"/>
          <p:nvPr/>
        </p:nvSpPr>
        <p:spPr>
          <a:xfrm>
            <a:off x="4986337" y="5010150"/>
            <a:ext cx="260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accent1"/>
                </a:solidFill>
              </a:rPr>
              <a:t>If there are tool many error overall, fine-tunning the deep learning model through correction information</a:t>
            </a:r>
            <a:endParaRPr lang="ko-KR" altLang="en-US" sz="1400" dirty="0">
              <a:solidFill>
                <a:schemeClr val="accent1"/>
              </a:solidFill>
            </a:endParaRPr>
          </a:p>
        </p:txBody>
      </p:sp>
      <p:pic>
        <p:nvPicPr>
          <p:cNvPr id="21" name="그림 20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84EFA757-57F7-420C-8D42-6BBC1A100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16" t="88" r="8203" b="60696"/>
          <a:stretch/>
        </p:blipFill>
        <p:spPr>
          <a:xfrm>
            <a:off x="1352549" y="1603891"/>
            <a:ext cx="2228851" cy="2200275"/>
          </a:xfrm>
          <a:prstGeom prst="rect">
            <a:avLst/>
          </a:prstGeom>
        </p:spPr>
      </p:pic>
      <p:pic>
        <p:nvPicPr>
          <p:cNvPr id="22" name="그림 21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AA897E6F-E3D3-403D-9F78-5A895B6DAF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t="51110" r="52812" b="9674"/>
          <a:stretch/>
        </p:blipFill>
        <p:spPr>
          <a:xfrm>
            <a:off x="9072563" y="1797219"/>
            <a:ext cx="2228851" cy="2200275"/>
          </a:xfrm>
          <a:prstGeom prst="rect">
            <a:avLst/>
          </a:prstGeom>
        </p:spPr>
      </p:pic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1BB1CE78-902A-4D35-84F8-26CFF626E4EB}"/>
              </a:ext>
            </a:extLst>
          </p:cNvPr>
          <p:cNvCxnSpPr/>
          <p:nvPr/>
        </p:nvCxnSpPr>
        <p:spPr>
          <a:xfrm>
            <a:off x="7596189" y="4187994"/>
            <a:ext cx="123348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77AC60F-FB18-492D-B7C0-9364F2C5F2F6}"/>
              </a:ext>
            </a:extLst>
          </p:cNvPr>
          <p:cNvSpPr txBox="1"/>
          <p:nvPr/>
        </p:nvSpPr>
        <p:spPr>
          <a:xfrm>
            <a:off x="9001127" y="3997494"/>
            <a:ext cx="2371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Refined segmentation</a:t>
            </a:r>
            <a:endParaRPr lang="ko-KR" altLang="en-US" b="1" dirty="0"/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09118A4A-723E-4042-8161-E79558783344}"/>
              </a:ext>
            </a:extLst>
          </p:cNvPr>
          <p:cNvGrpSpPr/>
          <p:nvPr/>
        </p:nvGrpSpPr>
        <p:grpSpPr>
          <a:xfrm>
            <a:off x="4847985" y="-26043"/>
            <a:ext cx="3617230" cy="2808967"/>
            <a:chOff x="3850758" y="593398"/>
            <a:chExt cx="7182899" cy="55778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2EE830D1-02FF-4FCD-8FD2-708765A63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72827" y="2039230"/>
              <a:ext cx="5141541" cy="4132062"/>
            </a:xfrm>
            <a:prstGeom prst="rect">
              <a:avLst/>
            </a:prstGeom>
          </p:spPr>
        </p:pic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44E18D95-AE6F-4E9F-A14A-4721AC8A4535}"/>
                </a:ext>
              </a:extLst>
            </p:cNvPr>
            <p:cNvGrpSpPr/>
            <p:nvPr/>
          </p:nvGrpSpPr>
          <p:grpSpPr>
            <a:xfrm>
              <a:off x="3850758" y="902208"/>
              <a:ext cx="1843878" cy="1308519"/>
              <a:chOff x="5796340" y="7281074"/>
              <a:chExt cx="1825690" cy="1295610"/>
            </a:xfrm>
          </p:grpSpPr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54220E54-2C12-4867-8071-6602E42BD9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96341" y="7281074"/>
                <a:ext cx="1825689" cy="914528"/>
              </a:xfrm>
              <a:prstGeom prst="rect">
                <a:avLst/>
              </a:prstGeom>
            </p:spPr>
          </p:pic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0D256040-B460-4AF8-BE6E-836A528EEA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96340" y="8234807"/>
                <a:ext cx="1794856" cy="341877"/>
              </a:xfrm>
              <a:prstGeom prst="rect">
                <a:avLst/>
              </a:prstGeom>
            </p:spPr>
          </p:pic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10C0E7B3-483D-4138-8BF7-A5DAF385ED84}"/>
                </a:ext>
              </a:extLst>
            </p:cNvPr>
            <p:cNvGrpSpPr/>
            <p:nvPr/>
          </p:nvGrpSpPr>
          <p:grpSpPr>
            <a:xfrm>
              <a:off x="7483463" y="2828012"/>
              <a:ext cx="520477" cy="520477"/>
              <a:chOff x="5758586" y="4499197"/>
              <a:chExt cx="520477" cy="520477"/>
            </a:xfrm>
          </p:grpSpPr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D45C674C-350B-4D86-9273-3CBF701BBA0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60481" t="18851" r="29441" b="68654"/>
              <a:stretch/>
            </p:blipFill>
            <p:spPr>
              <a:xfrm>
                <a:off x="5758586" y="4499197"/>
                <a:ext cx="520477" cy="520477"/>
              </a:xfrm>
              <a:prstGeom prst="ellipse">
                <a:avLst/>
              </a:prstGeom>
            </p:spPr>
          </p:pic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078AA5EE-3AD4-498F-9DB2-D91AFF370A02}"/>
                  </a:ext>
                </a:extLst>
              </p:cNvPr>
              <p:cNvSpPr/>
              <p:nvPr/>
            </p:nvSpPr>
            <p:spPr>
              <a:xfrm>
                <a:off x="5766832" y="4515866"/>
                <a:ext cx="463328" cy="463328"/>
              </a:xfrm>
              <a:prstGeom prst="ellipse">
                <a:avLst/>
              </a:prstGeom>
              <a:noFill/>
              <a:ln w="19050">
                <a:solidFill>
                  <a:srgbClr val="FF7D7D"/>
                </a:solidFill>
                <a:prstDash val="dash"/>
              </a:ln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A8C00600-B8CF-4000-9B28-00048CDA0562}"/>
                </a:ext>
              </a:extLst>
            </p:cNvPr>
            <p:cNvGrpSpPr/>
            <p:nvPr/>
          </p:nvGrpSpPr>
          <p:grpSpPr>
            <a:xfrm>
              <a:off x="7245723" y="3192670"/>
              <a:ext cx="1516433" cy="1178619"/>
              <a:chOff x="3336712" y="4009143"/>
              <a:chExt cx="1516433" cy="1178619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0878DA9D-93AB-45A1-856F-14389969552A}"/>
                  </a:ext>
                </a:extLst>
              </p:cNvPr>
              <p:cNvGrpSpPr/>
              <p:nvPr/>
            </p:nvGrpSpPr>
            <p:grpSpPr>
              <a:xfrm>
                <a:off x="3336712" y="4652539"/>
                <a:ext cx="854185" cy="237063"/>
                <a:chOff x="14559076" y="7789337"/>
                <a:chExt cx="1337463" cy="371187"/>
              </a:xfrm>
            </p:grpSpPr>
            <p:sp>
              <p:nvSpPr>
                <p:cNvPr id="43" name="타원 42">
                  <a:extLst>
                    <a:ext uri="{FF2B5EF4-FFF2-40B4-BE49-F238E27FC236}">
                      <a16:creationId xmlns:a16="http://schemas.microsoft.com/office/drawing/2014/main" id="{4288451D-DA6C-4697-BB45-39008CEB8997}"/>
                    </a:ext>
                  </a:extLst>
                </p:cNvPr>
                <p:cNvSpPr/>
                <p:nvPr/>
              </p:nvSpPr>
              <p:spPr>
                <a:xfrm>
                  <a:off x="15042214" y="7789337"/>
                  <a:ext cx="371187" cy="371187"/>
                </a:xfrm>
                <a:prstGeom prst="ellipse">
                  <a:avLst/>
                </a:prstGeom>
                <a:solidFill>
                  <a:srgbClr val="FFB7B7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800"/>
                </a:p>
              </p:txBody>
            </p:sp>
            <p:sp>
              <p:nvSpPr>
                <p:cNvPr id="44" name="타원 43">
                  <a:extLst>
                    <a:ext uri="{FF2B5EF4-FFF2-40B4-BE49-F238E27FC236}">
                      <a16:creationId xmlns:a16="http://schemas.microsoft.com/office/drawing/2014/main" id="{5B65D09D-7055-4D2D-B653-AC7486A2DD3A}"/>
                    </a:ext>
                  </a:extLst>
                </p:cNvPr>
                <p:cNvSpPr/>
                <p:nvPr/>
              </p:nvSpPr>
              <p:spPr>
                <a:xfrm>
                  <a:off x="15525352" y="7789337"/>
                  <a:ext cx="371187" cy="371187"/>
                </a:xfrm>
                <a:prstGeom prst="ellipse">
                  <a:avLst/>
                </a:prstGeom>
                <a:solidFill>
                  <a:srgbClr val="CAD4F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800"/>
                </a:p>
              </p:txBody>
            </p:sp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56E3A23C-B5DA-407B-8CF9-0106308B81C7}"/>
                    </a:ext>
                  </a:extLst>
                </p:cNvPr>
                <p:cNvSpPr/>
                <p:nvPr/>
              </p:nvSpPr>
              <p:spPr>
                <a:xfrm>
                  <a:off x="14559076" y="7789337"/>
                  <a:ext cx="371187" cy="37118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800"/>
                </a:p>
              </p:txBody>
            </p:sp>
          </p:grp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259A44A5-8D82-4C9A-92E0-48DC4691E662}"/>
                  </a:ext>
                </a:extLst>
              </p:cNvPr>
              <p:cNvSpPr/>
              <p:nvPr/>
            </p:nvSpPr>
            <p:spPr>
              <a:xfrm>
                <a:off x="3933825" y="4051300"/>
                <a:ext cx="749300" cy="1060450"/>
              </a:xfrm>
              <a:custGeom>
                <a:avLst/>
                <a:gdLst>
                  <a:gd name="connsiteX0" fmla="*/ 0 w 749300"/>
                  <a:gd name="connsiteY0" fmla="*/ 187325 h 1060450"/>
                  <a:gd name="connsiteX1" fmla="*/ 82550 w 749300"/>
                  <a:gd name="connsiteY1" fmla="*/ 114300 h 1060450"/>
                  <a:gd name="connsiteX2" fmla="*/ 193675 w 749300"/>
                  <a:gd name="connsiteY2" fmla="*/ 47625 h 1060450"/>
                  <a:gd name="connsiteX3" fmla="*/ 228600 w 749300"/>
                  <a:gd name="connsiteY3" fmla="*/ 38100 h 1060450"/>
                  <a:gd name="connsiteX4" fmla="*/ 257175 w 749300"/>
                  <a:gd name="connsiteY4" fmla="*/ 3175 h 1060450"/>
                  <a:gd name="connsiteX5" fmla="*/ 304800 w 749300"/>
                  <a:gd name="connsiteY5" fmla="*/ 0 h 1060450"/>
                  <a:gd name="connsiteX6" fmla="*/ 422275 w 749300"/>
                  <a:gd name="connsiteY6" fmla="*/ 193675 h 1060450"/>
                  <a:gd name="connsiteX7" fmla="*/ 441325 w 749300"/>
                  <a:gd name="connsiteY7" fmla="*/ 206375 h 1060450"/>
                  <a:gd name="connsiteX8" fmla="*/ 523875 w 749300"/>
                  <a:gd name="connsiteY8" fmla="*/ 352425 h 1060450"/>
                  <a:gd name="connsiteX9" fmla="*/ 523875 w 749300"/>
                  <a:gd name="connsiteY9" fmla="*/ 403225 h 1060450"/>
                  <a:gd name="connsiteX10" fmla="*/ 479425 w 749300"/>
                  <a:gd name="connsiteY10" fmla="*/ 536575 h 1060450"/>
                  <a:gd name="connsiteX11" fmla="*/ 714375 w 749300"/>
                  <a:gd name="connsiteY11" fmla="*/ 876300 h 1060450"/>
                  <a:gd name="connsiteX12" fmla="*/ 749300 w 749300"/>
                  <a:gd name="connsiteY12" fmla="*/ 974725 h 1060450"/>
                  <a:gd name="connsiteX13" fmla="*/ 742950 w 749300"/>
                  <a:gd name="connsiteY13" fmla="*/ 1035050 h 1060450"/>
                  <a:gd name="connsiteX14" fmla="*/ 717550 w 749300"/>
                  <a:gd name="connsiteY14" fmla="*/ 1057275 h 1060450"/>
                  <a:gd name="connsiteX15" fmla="*/ 676275 w 749300"/>
                  <a:gd name="connsiteY15" fmla="*/ 1060450 h 1060450"/>
                  <a:gd name="connsiteX16" fmla="*/ 631825 w 749300"/>
                  <a:gd name="connsiteY16" fmla="*/ 1031875 h 1060450"/>
                  <a:gd name="connsiteX17" fmla="*/ 574675 w 749300"/>
                  <a:gd name="connsiteY17" fmla="*/ 984250 h 1060450"/>
                  <a:gd name="connsiteX18" fmla="*/ 425450 w 749300"/>
                  <a:gd name="connsiteY18" fmla="*/ 660400 h 1060450"/>
                  <a:gd name="connsiteX19" fmla="*/ 381000 w 749300"/>
                  <a:gd name="connsiteY19" fmla="*/ 600075 h 1060450"/>
                  <a:gd name="connsiteX20" fmla="*/ 206375 w 749300"/>
                  <a:gd name="connsiteY20" fmla="*/ 565150 h 1060450"/>
                  <a:gd name="connsiteX21" fmla="*/ 104775 w 749300"/>
                  <a:gd name="connsiteY21" fmla="*/ 412750 h 1060450"/>
                  <a:gd name="connsiteX22" fmla="*/ 107950 w 749300"/>
                  <a:gd name="connsiteY22" fmla="*/ 387350 h 1060450"/>
                  <a:gd name="connsiteX23" fmla="*/ 0 w 749300"/>
                  <a:gd name="connsiteY23" fmla="*/ 187325 h 1060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49300" h="1060450">
                    <a:moveTo>
                      <a:pt x="0" y="187325"/>
                    </a:moveTo>
                    <a:lnTo>
                      <a:pt x="82550" y="114300"/>
                    </a:lnTo>
                    <a:lnTo>
                      <a:pt x="193675" y="47625"/>
                    </a:lnTo>
                    <a:lnTo>
                      <a:pt x="228600" y="38100"/>
                    </a:lnTo>
                    <a:lnTo>
                      <a:pt x="257175" y="3175"/>
                    </a:lnTo>
                    <a:lnTo>
                      <a:pt x="304800" y="0"/>
                    </a:lnTo>
                    <a:lnTo>
                      <a:pt x="422275" y="193675"/>
                    </a:lnTo>
                    <a:lnTo>
                      <a:pt x="441325" y="206375"/>
                    </a:lnTo>
                    <a:lnTo>
                      <a:pt x="523875" y="352425"/>
                    </a:lnTo>
                    <a:lnTo>
                      <a:pt x="523875" y="403225"/>
                    </a:lnTo>
                    <a:lnTo>
                      <a:pt x="479425" y="536575"/>
                    </a:lnTo>
                    <a:lnTo>
                      <a:pt x="714375" y="876300"/>
                    </a:lnTo>
                    <a:lnTo>
                      <a:pt x="749300" y="974725"/>
                    </a:lnTo>
                    <a:lnTo>
                      <a:pt x="742950" y="1035050"/>
                    </a:lnTo>
                    <a:lnTo>
                      <a:pt x="717550" y="1057275"/>
                    </a:lnTo>
                    <a:lnTo>
                      <a:pt x="676275" y="1060450"/>
                    </a:lnTo>
                    <a:lnTo>
                      <a:pt x="631825" y="1031875"/>
                    </a:lnTo>
                    <a:lnTo>
                      <a:pt x="574675" y="984250"/>
                    </a:lnTo>
                    <a:lnTo>
                      <a:pt x="425450" y="660400"/>
                    </a:lnTo>
                    <a:lnTo>
                      <a:pt x="381000" y="600075"/>
                    </a:lnTo>
                    <a:lnTo>
                      <a:pt x="206375" y="565150"/>
                    </a:lnTo>
                    <a:lnTo>
                      <a:pt x="104775" y="412750"/>
                    </a:lnTo>
                    <a:lnTo>
                      <a:pt x="107950" y="387350"/>
                    </a:lnTo>
                    <a:lnTo>
                      <a:pt x="0" y="18732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/>
              </a:p>
            </p:txBody>
          </p:sp>
          <p:pic>
            <p:nvPicPr>
              <p:cNvPr id="42" name="Picture 2" descr="Brush tool icon Royalty Free Vector Image - VectorStock">
                <a:extLst>
                  <a:ext uri="{FF2B5EF4-FFF2-40B4-BE49-F238E27FC236}">
                    <a16:creationId xmlns:a16="http://schemas.microsoft.com/office/drawing/2014/main" id="{D1186228-98DA-4E51-AB9F-8BA5384B80D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9167" b="81667" l="18500" r="80500">
                            <a14:foregroundMark x1="31700" y1="13333" x2="38000" y2="10278"/>
                            <a14:foregroundMark x1="38000" y1="10278" x2="39000" y2="9259"/>
                            <a14:foregroundMark x1="65400" y1="79259" x2="71600" y2="81667"/>
                            <a14:foregroundMark x1="71600" y1="81667" x2="75700" y2="78981"/>
                            <a14:foregroundMark x1="32000" y1="33889" x2="49300" y2="24259"/>
                            <a14:foregroundMark x1="49300" y1="24259" x2="49600" y2="23796"/>
                            <a14:foregroundMark x1="68600" y1="73333" x2="67900" y2="71759"/>
                            <a14:foregroundMark x1="69500" y1="75093" x2="69600" y2="73333"/>
                            <a14:foregroundMark x1="70300" y1="75370" x2="67200" y2="73333"/>
                            <a14:foregroundMark x1="68200" y1="75000" x2="68700" y2="75185"/>
                            <a14:foregroundMark x1="70600" y1="74907" x2="70200" y2="75278"/>
                            <a14:foregroundMark x1="70900" y1="75000" x2="70600" y2="75093"/>
                            <a14:foregroundMark x1="70800" y1="74537" x2="68000" y2="74815"/>
                            <a14:backgroundMark x1="28000" y1="29352" x2="47700" y2="21389"/>
                            <a14:backgroundMark x1="29300" y1="31852" x2="47700" y2="22315"/>
                            <a14:backgroundMark x1="47700" y1="22315" x2="48700" y2="22315"/>
                            <a14:backgroundMark x1="30600" y1="32593" x2="47400" y2="22870"/>
                            <a14:backgroundMark x1="30200" y1="33148" x2="49952" y2="22725"/>
                            <a14:backgroundMark x1="33200" y1="35833" x2="37000" y2="41111"/>
                            <a14:backgroundMark x1="37000" y1="41111" x2="44200" y2="40370"/>
                            <a14:backgroundMark x1="44200" y1="40370" x2="50300" y2="37222"/>
                            <a14:backgroundMark x1="50300" y1="37222" x2="54700" y2="32315"/>
                            <a14:backgroundMark x1="54700" y1="32315" x2="50500" y2="27130"/>
                            <a14:backgroundMark x1="50500" y1="27130" x2="44100" y2="29259"/>
                            <a14:backgroundMark x1="44100" y1="29259" x2="35000" y2="36944"/>
                            <a14:backgroundMark x1="36800" y1="44167" x2="43200" y2="42130"/>
                            <a14:backgroundMark x1="43200" y1="42130" x2="43900" y2="41481"/>
                            <a14:backgroundMark x1="30400" y1="33241" x2="31800" y2="32407"/>
                            <a14:backgroundMark x1="32300" y1="32130" x2="34000" y2="31204"/>
                            <a14:backgroundMark x1="30500" y1="32963" x2="31700" y2="32500"/>
                            <a14:backgroundMark x1="34100" y1="31296" x2="35900" y2="30093"/>
                            <a14:backgroundMark x1="36500" y1="30000" x2="37900" y2="28889"/>
                            <a14:backgroundMark x1="38600" y1="28611" x2="39000" y2="28148"/>
                            <a14:backgroundMark x1="51500" y1="49259" x2="57600" y2="54444"/>
                            <a14:backgroundMark x1="57600" y1="54444" x2="62200" y2="62593"/>
                            <a14:backgroundMark x1="47300" y1="46204" x2="54000" y2="46019"/>
                            <a14:backgroundMark x1="54000" y1="46019" x2="54800" y2="47500"/>
                            <a14:backgroundMark x1="43500" y1="46574" x2="55100" y2="39815"/>
                            <a14:backgroundMark x1="60800" y1="60833" x2="65400" y2="73519"/>
                            <a14:backgroundMark x1="65400" y1="73519" x2="65500" y2="73519"/>
                            <a14:backgroundMark x1="70000" y1="68796" x2="72800" y2="75000"/>
                            <a14:backgroundMark x1="68023" y1="75196" x2="66000" y2="75278"/>
                            <a14:backgroundMark x1="72800" y1="75000" x2="70838" y2="75081"/>
                            <a14:backgroundMark x1="66000" y1="75278" x2="64500" y2="73611"/>
                            <a14:backgroundMark x1="31700" y1="36019" x2="36200" y2="33889"/>
                          </a14:backgroundRemoval>
                        </a14:imgEffect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786" t="6285" r="11611" b="13285"/>
              <a:stretch/>
            </p:blipFill>
            <p:spPr bwMode="auto">
              <a:xfrm>
                <a:off x="3800188" y="4009143"/>
                <a:ext cx="1052957" cy="11786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0EA3D8BF-9914-4223-99C3-75B7511963CC}"/>
                </a:ext>
              </a:extLst>
            </p:cNvPr>
            <p:cNvSpPr/>
            <p:nvPr/>
          </p:nvSpPr>
          <p:spPr>
            <a:xfrm rot="2677551">
              <a:off x="5933756" y="4746112"/>
              <a:ext cx="449580" cy="4495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81CC5DAE-FD1E-4BAA-BF97-55170B7F38EB}"/>
                </a:ext>
              </a:extLst>
            </p:cNvPr>
            <p:cNvSpPr/>
            <p:nvPr/>
          </p:nvSpPr>
          <p:spPr>
            <a:xfrm rot="1941455">
              <a:off x="6324804" y="4759322"/>
              <a:ext cx="449580" cy="4495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EAA80021-46AA-4000-8B55-B28BE77F9B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0481" t="18851" r="29441" b="68654"/>
            <a:stretch/>
          </p:blipFill>
          <p:spPr>
            <a:xfrm>
              <a:off x="8276717" y="1752741"/>
              <a:ext cx="1947518" cy="1947518"/>
            </a:xfrm>
            <a:prstGeom prst="ellipse">
              <a:avLst/>
            </a:prstGeom>
            <a:ln>
              <a:solidFill>
                <a:schemeClr val="accent4"/>
              </a:solidFill>
            </a:ln>
          </p:spPr>
        </p:pic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68BDEE80-B866-4256-8BBB-D7C974EABA9F}"/>
                </a:ext>
              </a:extLst>
            </p:cNvPr>
            <p:cNvSpPr/>
            <p:nvPr/>
          </p:nvSpPr>
          <p:spPr>
            <a:xfrm>
              <a:off x="9230147" y="2697925"/>
              <a:ext cx="57150" cy="571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FC5977-D80C-4FF9-9D01-BDAE782069C6}"/>
                </a:ext>
              </a:extLst>
            </p:cNvPr>
            <p:cNvSpPr txBox="1"/>
            <p:nvPr/>
          </p:nvSpPr>
          <p:spPr>
            <a:xfrm>
              <a:off x="8785229" y="2672122"/>
              <a:ext cx="1492119" cy="916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p: user pressed pixel</a:t>
              </a:r>
              <a:endParaRPr lang="ko-KR" altLang="en-US" sz="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178B281B-77D7-40C2-B8C3-3A4E74CD16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91660" y="1925194"/>
              <a:ext cx="453526" cy="746928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27A05A1-A425-4FCB-9E39-BFF0FABDE43C}"/>
                </a:ext>
              </a:extLst>
            </p:cNvPr>
            <p:cNvSpPr txBox="1"/>
            <p:nvPr/>
          </p:nvSpPr>
          <p:spPr>
            <a:xfrm>
              <a:off x="8287736" y="2117682"/>
              <a:ext cx="1238994" cy="672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brush_size</a:t>
              </a:r>
              <a:endParaRPr lang="ko-KR" altLang="en-US" sz="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5751B2B4-9E7F-43A2-A501-285BD5A0D2AE}"/>
                </a:ext>
              </a:extLst>
            </p:cNvPr>
            <p:cNvSpPr/>
            <p:nvPr/>
          </p:nvSpPr>
          <p:spPr>
            <a:xfrm>
              <a:off x="8531751" y="1301089"/>
              <a:ext cx="2161087" cy="342918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100000">
                  <a:srgbClr val="22FF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91902086-BF8C-4857-9F66-0E117519DFA9}"/>
                </a:ext>
              </a:extLst>
            </p:cNvPr>
            <p:cNvCxnSpPr>
              <a:cxnSpLocks/>
            </p:cNvCxnSpPr>
            <p:nvPr/>
          </p:nvCxnSpPr>
          <p:spPr>
            <a:xfrm>
              <a:off x="9181969" y="1244656"/>
              <a:ext cx="0" cy="478637"/>
            </a:xfrm>
            <a:prstGeom prst="line">
              <a:avLst/>
            </a:prstGeom>
            <a:ln w="285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왼쪽 중괄호 55">
              <a:extLst>
                <a:ext uri="{FF2B5EF4-FFF2-40B4-BE49-F238E27FC236}">
                  <a16:creationId xmlns:a16="http://schemas.microsoft.com/office/drawing/2014/main" id="{E594EAF1-3E49-4289-B4BA-5856B413EAE8}"/>
                </a:ext>
              </a:extLst>
            </p:cNvPr>
            <p:cNvSpPr/>
            <p:nvPr/>
          </p:nvSpPr>
          <p:spPr>
            <a:xfrm rot="5400000">
              <a:off x="9769905" y="313187"/>
              <a:ext cx="325448" cy="1489535"/>
            </a:xfrm>
            <a:prstGeom prst="leftBrace">
              <a:avLst>
                <a:gd name="adj1" fmla="val 55161"/>
                <a:gd name="adj2" fmla="val 37211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sp>
          <p:nvSpPr>
            <p:cNvPr id="57" name="왼쪽 중괄호 56">
              <a:extLst>
                <a:ext uri="{FF2B5EF4-FFF2-40B4-BE49-F238E27FC236}">
                  <a16:creationId xmlns:a16="http://schemas.microsoft.com/office/drawing/2014/main" id="{72DB76EF-F927-4A83-91E4-D966FBF3C9A2}"/>
                </a:ext>
              </a:extLst>
            </p:cNvPr>
            <p:cNvSpPr/>
            <p:nvPr/>
          </p:nvSpPr>
          <p:spPr>
            <a:xfrm rot="5400000">
              <a:off x="8705859" y="754095"/>
              <a:ext cx="325448" cy="607721"/>
            </a:xfrm>
            <a:prstGeom prst="leftBrace">
              <a:avLst>
                <a:gd name="adj1" fmla="val 55161"/>
                <a:gd name="adj2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800"/>
            </a:p>
          </p:txBody>
        </p: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FE414BA8-BDA7-4F6F-B7F8-F6ADEC634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7138" y="2019300"/>
              <a:ext cx="990600" cy="871538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544AE793-FAC6-41DB-91D8-B9E60B50FA7C}"/>
                </a:ext>
              </a:extLst>
            </p:cNvPr>
            <p:cNvCxnSpPr>
              <a:cxnSpLocks/>
            </p:cNvCxnSpPr>
            <p:nvPr/>
          </p:nvCxnSpPr>
          <p:spPr>
            <a:xfrm>
              <a:off x="7691438" y="3309938"/>
              <a:ext cx="1152525" cy="314325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21A92EF-D19A-4A6B-9656-0FCBEA00102A}"/>
                </a:ext>
              </a:extLst>
            </p:cNvPr>
            <p:cNvSpPr txBox="1"/>
            <p:nvPr/>
          </p:nvSpPr>
          <p:spPr>
            <a:xfrm>
              <a:off x="7972628" y="593398"/>
              <a:ext cx="1803786" cy="366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b="1" dirty="0"/>
                <a:t>Background</a:t>
              </a:r>
              <a:endParaRPr lang="ko-KR" altLang="en-US" sz="600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5CB3886-F460-4A2D-AE66-68A021C0424F}"/>
                </a:ext>
              </a:extLst>
            </p:cNvPr>
            <p:cNvSpPr txBox="1"/>
            <p:nvPr/>
          </p:nvSpPr>
          <p:spPr>
            <a:xfrm>
              <a:off x="9229871" y="593398"/>
              <a:ext cx="1803786" cy="366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" b="1" dirty="0"/>
                <a:t>Foreground</a:t>
              </a:r>
              <a:endParaRPr lang="ko-KR" altLang="en-US" sz="600" b="1" dirty="0"/>
            </a:p>
          </p:txBody>
        </p: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55E895D9-61FB-491F-AC6D-6066ADF4AA6D}"/>
                </a:ext>
              </a:extLst>
            </p:cNvPr>
            <p:cNvCxnSpPr/>
            <p:nvPr/>
          </p:nvCxnSpPr>
          <p:spPr>
            <a:xfrm flipH="1">
              <a:off x="9514368" y="1507168"/>
              <a:ext cx="617396" cy="423521"/>
            </a:xfrm>
            <a:prstGeom prst="straightConnector1">
              <a:avLst/>
            </a:prstGeom>
            <a:ln w="19050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C1BDBB62-E80A-4221-9BFC-F42ACE962A97}"/>
                </a:ext>
              </a:extLst>
            </p:cNvPr>
            <p:cNvCxnSpPr/>
            <p:nvPr/>
          </p:nvCxnSpPr>
          <p:spPr>
            <a:xfrm flipH="1">
              <a:off x="8843963" y="1472548"/>
              <a:ext cx="63270" cy="546752"/>
            </a:xfrm>
            <a:prstGeom prst="straightConnector1">
              <a:avLst/>
            </a:prstGeom>
            <a:ln w="19050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8191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FA3B12-C292-4133-B45D-957B15D4274B}"/>
              </a:ext>
            </a:extLst>
          </p:cNvPr>
          <p:cNvSpPr txBox="1"/>
          <p:nvPr/>
        </p:nvSpPr>
        <p:spPr>
          <a:xfrm>
            <a:off x="876299" y="533400"/>
            <a:ext cx="1895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Initial segmentation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9507560-8AEB-45A2-B042-005575CE02C5}"/>
              </a:ext>
            </a:extLst>
          </p:cNvPr>
          <p:cNvGrpSpPr/>
          <p:nvPr/>
        </p:nvGrpSpPr>
        <p:grpSpPr>
          <a:xfrm>
            <a:off x="3068046" y="856565"/>
            <a:ext cx="4670642" cy="5645835"/>
            <a:chOff x="1326332" y="1441882"/>
            <a:chExt cx="5595826" cy="6764191"/>
          </a:xfrm>
        </p:grpSpPr>
        <p:pic>
          <p:nvPicPr>
            <p:cNvPr id="65" name="그림 64">
              <a:extLst>
                <a:ext uri="{FF2B5EF4-FFF2-40B4-BE49-F238E27FC236}">
                  <a16:creationId xmlns:a16="http://schemas.microsoft.com/office/drawing/2014/main" id="{042BB93D-5FED-4065-840D-21C5F705E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7883" y="1441882"/>
              <a:ext cx="5337602" cy="5545076"/>
            </a:xfrm>
            <a:prstGeom prst="rect">
              <a:avLst/>
            </a:prstGeom>
            <a:ln>
              <a:solidFill>
                <a:srgbClr val="FFC000"/>
              </a:solidFill>
            </a:ln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1EBBAB5-0C08-4AD8-AC5F-D53D9A19DA7C}"/>
                </a:ext>
              </a:extLst>
            </p:cNvPr>
            <p:cNvSpPr txBox="1"/>
            <p:nvPr/>
          </p:nvSpPr>
          <p:spPr>
            <a:xfrm>
              <a:off x="1326332" y="7012997"/>
              <a:ext cx="5595826" cy="11930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“Neuron segmentation using incomplete and noisy labels via adaptive learning with structure priors”</a:t>
              </a:r>
              <a:endParaRPr lang="en-US" altLang="ko-KR" sz="1200" dirty="0"/>
            </a:p>
            <a:p>
              <a:r>
                <a:rPr lang="en-US" altLang="ko-KR" sz="1200" dirty="0" err="1"/>
                <a:t>Chanmin</a:t>
              </a:r>
              <a:r>
                <a:rPr lang="en-US" altLang="ko-KR" sz="1200" dirty="0"/>
                <a:t> Park, et al. ISBI (2021)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E3A6374B-BD17-4E05-A7FA-74346380C5D9}"/>
              </a:ext>
            </a:extLst>
          </p:cNvPr>
          <p:cNvSpPr txBox="1"/>
          <p:nvPr/>
        </p:nvSpPr>
        <p:spPr>
          <a:xfrm>
            <a:off x="8011884" y="2815772"/>
            <a:ext cx="3410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When the image is opened, the deep learning model is automatically loaded and segmentation is performed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46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FA3B12-C292-4133-B45D-957B15D4274B}"/>
              </a:ext>
            </a:extLst>
          </p:cNvPr>
          <p:cNvSpPr txBox="1"/>
          <p:nvPr/>
        </p:nvSpPr>
        <p:spPr>
          <a:xfrm>
            <a:off x="876299" y="533400"/>
            <a:ext cx="1895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User correction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754BA04-8691-4A3C-AC73-AA10BF0E485F}"/>
              </a:ext>
            </a:extLst>
          </p:cNvPr>
          <p:cNvGrpSpPr/>
          <p:nvPr/>
        </p:nvGrpSpPr>
        <p:grpSpPr>
          <a:xfrm>
            <a:off x="1344807" y="1807053"/>
            <a:ext cx="5817443" cy="4517547"/>
            <a:chOff x="3850758" y="593398"/>
            <a:chExt cx="7182899" cy="557789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EA4DD59-89CE-45B3-BE18-C81BBC777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72827" y="2039230"/>
              <a:ext cx="5141541" cy="4132062"/>
            </a:xfrm>
            <a:prstGeom prst="rect">
              <a:avLst/>
            </a:prstGeom>
          </p:spPr>
        </p:pic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A67018FF-C3A9-4014-8451-5BF827E9B641}"/>
                </a:ext>
              </a:extLst>
            </p:cNvPr>
            <p:cNvGrpSpPr/>
            <p:nvPr/>
          </p:nvGrpSpPr>
          <p:grpSpPr>
            <a:xfrm>
              <a:off x="3850758" y="902208"/>
              <a:ext cx="1843878" cy="1308519"/>
              <a:chOff x="5796340" y="7281074"/>
              <a:chExt cx="1825690" cy="1295610"/>
            </a:xfrm>
          </p:grpSpPr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0258EF30-2115-4E12-8088-E8DDBE384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96341" y="7281074"/>
                <a:ext cx="1825689" cy="914528"/>
              </a:xfrm>
              <a:prstGeom prst="rect">
                <a:avLst/>
              </a:prstGeom>
            </p:spPr>
          </p:pic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55DCC189-C2F4-4370-A79E-64DAF92F5A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96340" y="8234807"/>
                <a:ext cx="1794856" cy="341877"/>
              </a:xfrm>
              <a:prstGeom prst="rect">
                <a:avLst/>
              </a:prstGeom>
            </p:spPr>
          </p:pic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E12BB165-2167-4DF5-B65B-B2EF67E2A763}"/>
                </a:ext>
              </a:extLst>
            </p:cNvPr>
            <p:cNvGrpSpPr/>
            <p:nvPr/>
          </p:nvGrpSpPr>
          <p:grpSpPr>
            <a:xfrm>
              <a:off x="7483463" y="2828012"/>
              <a:ext cx="520477" cy="520477"/>
              <a:chOff x="5758586" y="4499197"/>
              <a:chExt cx="520477" cy="520477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21B64DC9-5A97-430E-AA15-D372B04920B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60481" t="18851" r="29441" b="68654"/>
              <a:stretch/>
            </p:blipFill>
            <p:spPr>
              <a:xfrm>
                <a:off x="5758586" y="4499197"/>
                <a:ext cx="520477" cy="520477"/>
              </a:xfrm>
              <a:prstGeom prst="ellipse">
                <a:avLst/>
              </a:prstGeom>
            </p:spPr>
          </p:pic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BEACCF8F-5872-4AF9-AC5D-A94C194A2352}"/>
                  </a:ext>
                </a:extLst>
              </p:cNvPr>
              <p:cNvSpPr/>
              <p:nvPr/>
            </p:nvSpPr>
            <p:spPr>
              <a:xfrm>
                <a:off x="5766832" y="4515866"/>
                <a:ext cx="463328" cy="463328"/>
              </a:xfrm>
              <a:prstGeom prst="ellipse">
                <a:avLst/>
              </a:prstGeom>
              <a:noFill/>
              <a:ln w="19050">
                <a:solidFill>
                  <a:srgbClr val="FF7D7D"/>
                </a:solidFill>
                <a:prstDash val="dash"/>
              </a:ln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28C5CECA-C570-40BA-BFA4-9AABA0C5C4AF}"/>
                </a:ext>
              </a:extLst>
            </p:cNvPr>
            <p:cNvGrpSpPr/>
            <p:nvPr/>
          </p:nvGrpSpPr>
          <p:grpSpPr>
            <a:xfrm>
              <a:off x="7245723" y="3192670"/>
              <a:ext cx="1516433" cy="1178619"/>
              <a:chOff x="3336712" y="4009143"/>
              <a:chExt cx="1516433" cy="1178619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3F615361-AD33-40F1-8153-3F70611ADD8A}"/>
                  </a:ext>
                </a:extLst>
              </p:cNvPr>
              <p:cNvGrpSpPr/>
              <p:nvPr/>
            </p:nvGrpSpPr>
            <p:grpSpPr>
              <a:xfrm>
                <a:off x="3336712" y="4652539"/>
                <a:ext cx="854185" cy="237063"/>
                <a:chOff x="14559076" y="7789337"/>
                <a:chExt cx="1337463" cy="371187"/>
              </a:xfrm>
            </p:grpSpPr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B4E37614-5DFA-4654-8C0F-71230EB771BD}"/>
                    </a:ext>
                  </a:extLst>
                </p:cNvPr>
                <p:cNvSpPr/>
                <p:nvPr/>
              </p:nvSpPr>
              <p:spPr>
                <a:xfrm>
                  <a:off x="15042214" y="7789337"/>
                  <a:ext cx="371187" cy="371187"/>
                </a:xfrm>
                <a:prstGeom prst="ellipse">
                  <a:avLst/>
                </a:prstGeom>
                <a:solidFill>
                  <a:srgbClr val="FFB7B7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200"/>
                </a:p>
              </p:txBody>
            </p:sp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0EA2485A-C275-4420-B96D-4CDBE6CD5C81}"/>
                    </a:ext>
                  </a:extLst>
                </p:cNvPr>
                <p:cNvSpPr/>
                <p:nvPr/>
              </p:nvSpPr>
              <p:spPr>
                <a:xfrm>
                  <a:off x="15525352" y="7789337"/>
                  <a:ext cx="371187" cy="371187"/>
                </a:xfrm>
                <a:prstGeom prst="ellipse">
                  <a:avLst/>
                </a:prstGeom>
                <a:solidFill>
                  <a:srgbClr val="CAD4F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20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E691276F-AE1F-44F3-AD85-C75BB3C3613A}"/>
                    </a:ext>
                  </a:extLst>
                </p:cNvPr>
                <p:cNvSpPr/>
                <p:nvPr/>
              </p:nvSpPr>
              <p:spPr>
                <a:xfrm>
                  <a:off x="14559076" y="7789337"/>
                  <a:ext cx="371187" cy="37118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200"/>
                </a:p>
              </p:txBody>
            </p:sp>
          </p:grp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0872EFF5-BB57-424E-8202-7697C94C1906}"/>
                  </a:ext>
                </a:extLst>
              </p:cNvPr>
              <p:cNvSpPr/>
              <p:nvPr/>
            </p:nvSpPr>
            <p:spPr>
              <a:xfrm>
                <a:off x="3933825" y="4051300"/>
                <a:ext cx="749300" cy="1060450"/>
              </a:xfrm>
              <a:custGeom>
                <a:avLst/>
                <a:gdLst>
                  <a:gd name="connsiteX0" fmla="*/ 0 w 749300"/>
                  <a:gd name="connsiteY0" fmla="*/ 187325 h 1060450"/>
                  <a:gd name="connsiteX1" fmla="*/ 82550 w 749300"/>
                  <a:gd name="connsiteY1" fmla="*/ 114300 h 1060450"/>
                  <a:gd name="connsiteX2" fmla="*/ 193675 w 749300"/>
                  <a:gd name="connsiteY2" fmla="*/ 47625 h 1060450"/>
                  <a:gd name="connsiteX3" fmla="*/ 228600 w 749300"/>
                  <a:gd name="connsiteY3" fmla="*/ 38100 h 1060450"/>
                  <a:gd name="connsiteX4" fmla="*/ 257175 w 749300"/>
                  <a:gd name="connsiteY4" fmla="*/ 3175 h 1060450"/>
                  <a:gd name="connsiteX5" fmla="*/ 304800 w 749300"/>
                  <a:gd name="connsiteY5" fmla="*/ 0 h 1060450"/>
                  <a:gd name="connsiteX6" fmla="*/ 422275 w 749300"/>
                  <a:gd name="connsiteY6" fmla="*/ 193675 h 1060450"/>
                  <a:gd name="connsiteX7" fmla="*/ 441325 w 749300"/>
                  <a:gd name="connsiteY7" fmla="*/ 206375 h 1060450"/>
                  <a:gd name="connsiteX8" fmla="*/ 523875 w 749300"/>
                  <a:gd name="connsiteY8" fmla="*/ 352425 h 1060450"/>
                  <a:gd name="connsiteX9" fmla="*/ 523875 w 749300"/>
                  <a:gd name="connsiteY9" fmla="*/ 403225 h 1060450"/>
                  <a:gd name="connsiteX10" fmla="*/ 479425 w 749300"/>
                  <a:gd name="connsiteY10" fmla="*/ 536575 h 1060450"/>
                  <a:gd name="connsiteX11" fmla="*/ 714375 w 749300"/>
                  <a:gd name="connsiteY11" fmla="*/ 876300 h 1060450"/>
                  <a:gd name="connsiteX12" fmla="*/ 749300 w 749300"/>
                  <a:gd name="connsiteY12" fmla="*/ 974725 h 1060450"/>
                  <a:gd name="connsiteX13" fmla="*/ 742950 w 749300"/>
                  <a:gd name="connsiteY13" fmla="*/ 1035050 h 1060450"/>
                  <a:gd name="connsiteX14" fmla="*/ 717550 w 749300"/>
                  <a:gd name="connsiteY14" fmla="*/ 1057275 h 1060450"/>
                  <a:gd name="connsiteX15" fmla="*/ 676275 w 749300"/>
                  <a:gd name="connsiteY15" fmla="*/ 1060450 h 1060450"/>
                  <a:gd name="connsiteX16" fmla="*/ 631825 w 749300"/>
                  <a:gd name="connsiteY16" fmla="*/ 1031875 h 1060450"/>
                  <a:gd name="connsiteX17" fmla="*/ 574675 w 749300"/>
                  <a:gd name="connsiteY17" fmla="*/ 984250 h 1060450"/>
                  <a:gd name="connsiteX18" fmla="*/ 425450 w 749300"/>
                  <a:gd name="connsiteY18" fmla="*/ 660400 h 1060450"/>
                  <a:gd name="connsiteX19" fmla="*/ 381000 w 749300"/>
                  <a:gd name="connsiteY19" fmla="*/ 600075 h 1060450"/>
                  <a:gd name="connsiteX20" fmla="*/ 206375 w 749300"/>
                  <a:gd name="connsiteY20" fmla="*/ 565150 h 1060450"/>
                  <a:gd name="connsiteX21" fmla="*/ 104775 w 749300"/>
                  <a:gd name="connsiteY21" fmla="*/ 412750 h 1060450"/>
                  <a:gd name="connsiteX22" fmla="*/ 107950 w 749300"/>
                  <a:gd name="connsiteY22" fmla="*/ 387350 h 1060450"/>
                  <a:gd name="connsiteX23" fmla="*/ 0 w 749300"/>
                  <a:gd name="connsiteY23" fmla="*/ 187325 h 1060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49300" h="1060450">
                    <a:moveTo>
                      <a:pt x="0" y="187325"/>
                    </a:moveTo>
                    <a:lnTo>
                      <a:pt x="82550" y="114300"/>
                    </a:lnTo>
                    <a:lnTo>
                      <a:pt x="193675" y="47625"/>
                    </a:lnTo>
                    <a:lnTo>
                      <a:pt x="228600" y="38100"/>
                    </a:lnTo>
                    <a:lnTo>
                      <a:pt x="257175" y="3175"/>
                    </a:lnTo>
                    <a:lnTo>
                      <a:pt x="304800" y="0"/>
                    </a:lnTo>
                    <a:lnTo>
                      <a:pt x="422275" y="193675"/>
                    </a:lnTo>
                    <a:lnTo>
                      <a:pt x="441325" y="206375"/>
                    </a:lnTo>
                    <a:lnTo>
                      <a:pt x="523875" y="352425"/>
                    </a:lnTo>
                    <a:lnTo>
                      <a:pt x="523875" y="403225"/>
                    </a:lnTo>
                    <a:lnTo>
                      <a:pt x="479425" y="536575"/>
                    </a:lnTo>
                    <a:lnTo>
                      <a:pt x="714375" y="876300"/>
                    </a:lnTo>
                    <a:lnTo>
                      <a:pt x="749300" y="974725"/>
                    </a:lnTo>
                    <a:lnTo>
                      <a:pt x="742950" y="1035050"/>
                    </a:lnTo>
                    <a:lnTo>
                      <a:pt x="717550" y="1057275"/>
                    </a:lnTo>
                    <a:lnTo>
                      <a:pt x="676275" y="1060450"/>
                    </a:lnTo>
                    <a:lnTo>
                      <a:pt x="631825" y="1031875"/>
                    </a:lnTo>
                    <a:lnTo>
                      <a:pt x="574675" y="984250"/>
                    </a:lnTo>
                    <a:lnTo>
                      <a:pt x="425450" y="660400"/>
                    </a:lnTo>
                    <a:lnTo>
                      <a:pt x="381000" y="600075"/>
                    </a:lnTo>
                    <a:lnTo>
                      <a:pt x="206375" y="565150"/>
                    </a:lnTo>
                    <a:lnTo>
                      <a:pt x="104775" y="412750"/>
                    </a:lnTo>
                    <a:lnTo>
                      <a:pt x="107950" y="387350"/>
                    </a:lnTo>
                    <a:lnTo>
                      <a:pt x="0" y="18732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pic>
            <p:nvPicPr>
              <p:cNvPr id="23" name="Picture 2" descr="Brush tool icon Royalty Free Vector Image - VectorStock">
                <a:extLst>
                  <a:ext uri="{FF2B5EF4-FFF2-40B4-BE49-F238E27FC236}">
                    <a16:creationId xmlns:a16="http://schemas.microsoft.com/office/drawing/2014/main" id="{E2807501-5022-44E7-AEA0-85BF7E3289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9167" b="81667" l="18500" r="80500">
                            <a14:foregroundMark x1="31700" y1="13333" x2="38000" y2="10278"/>
                            <a14:foregroundMark x1="38000" y1="10278" x2="39000" y2="9259"/>
                            <a14:foregroundMark x1="65400" y1="79259" x2="71600" y2="81667"/>
                            <a14:foregroundMark x1="71600" y1="81667" x2="75700" y2="78981"/>
                            <a14:foregroundMark x1="32000" y1="33889" x2="49300" y2="24259"/>
                            <a14:foregroundMark x1="49300" y1="24259" x2="49600" y2="23796"/>
                            <a14:foregroundMark x1="68600" y1="73333" x2="67900" y2="71759"/>
                            <a14:foregroundMark x1="69500" y1="75093" x2="69600" y2="73333"/>
                            <a14:foregroundMark x1="70300" y1="75370" x2="67200" y2="73333"/>
                            <a14:foregroundMark x1="68200" y1="75000" x2="68700" y2="75185"/>
                            <a14:foregroundMark x1="70600" y1="74907" x2="70200" y2="75278"/>
                            <a14:foregroundMark x1="70900" y1="75000" x2="70600" y2="75093"/>
                            <a14:foregroundMark x1="70800" y1="74537" x2="68000" y2="74815"/>
                            <a14:backgroundMark x1="28000" y1="29352" x2="47700" y2="21389"/>
                            <a14:backgroundMark x1="29300" y1="31852" x2="47700" y2="22315"/>
                            <a14:backgroundMark x1="47700" y1="22315" x2="48700" y2="22315"/>
                            <a14:backgroundMark x1="30600" y1="32593" x2="47400" y2="22870"/>
                            <a14:backgroundMark x1="30200" y1="33148" x2="49952" y2="22725"/>
                            <a14:backgroundMark x1="33200" y1="35833" x2="37000" y2="41111"/>
                            <a14:backgroundMark x1="37000" y1="41111" x2="44200" y2="40370"/>
                            <a14:backgroundMark x1="44200" y1="40370" x2="50300" y2="37222"/>
                            <a14:backgroundMark x1="50300" y1="37222" x2="54700" y2="32315"/>
                            <a14:backgroundMark x1="54700" y1="32315" x2="50500" y2="27130"/>
                            <a14:backgroundMark x1="50500" y1="27130" x2="44100" y2="29259"/>
                            <a14:backgroundMark x1="44100" y1="29259" x2="35000" y2="36944"/>
                            <a14:backgroundMark x1="36800" y1="44167" x2="43200" y2="42130"/>
                            <a14:backgroundMark x1="43200" y1="42130" x2="43900" y2="41481"/>
                            <a14:backgroundMark x1="30400" y1="33241" x2="31800" y2="32407"/>
                            <a14:backgroundMark x1="32300" y1="32130" x2="34000" y2="31204"/>
                            <a14:backgroundMark x1="30500" y1="32963" x2="31700" y2="32500"/>
                            <a14:backgroundMark x1="34100" y1="31296" x2="35900" y2="30093"/>
                            <a14:backgroundMark x1="36500" y1="30000" x2="37900" y2="28889"/>
                            <a14:backgroundMark x1="38600" y1="28611" x2="39000" y2="28148"/>
                            <a14:backgroundMark x1="51500" y1="49259" x2="57600" y2="54444"/>
                            <a14:backgroundMark x1="57600" y1="54444" x2="62200" y2="62593"/>
                            <a14:backgroundMark x1="47300" y1="46204" x2="54000" y2="46019"/>
                            <a14:backgroundMark x1="54000" y1="46019" x2="54800" y2="47500"/>
                            <a14:backgroundMark x1="43500" y1="46574" x2="55100" y2="39815"/>
                            <a14:backgroundMark x1="60800" y1="60833" x2="65400" y2="73519"/>
                            <a14:backgroundMark x1="65400" y1="73519" x2="65500" y2="73519"/>
                            <a14:backgroundMark x1="70000" y1="68796" x2="72800" y2="75000"/>
                            <a14:backgroundMark x1="68023" y1="75196" x2="66000" y2="75278"/>
                            <a14:backgroundMark x1="72800" y1="75000" x2="70838" y2="75081"/>
                            <a14:backgroundMark x1="66000" y1="75278" x2="64500" y2="73611"/>
                            <a14:backgroundMark x1="31700" y1="36019" x2="36200" y2="33889"/>
                          </a14:backgroundRemoval>
                        </a14:imgEffect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786" t="6285" r="11611" b="13285"/>
              <a:stretch/>
            </p:blipFill>
            <p:spPr bwMode="auto">
              <a:xfrm>
                <a:off x="3800188" y="4009143"/>
                <a:ext cx="1052957" cy="11786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DB7912B-787A-443F-8DD2-AB40F5DEC1D6}"/>
                </a:ext>
              </a:extLst>
            </p:cNvPr>
            <p:cNvSpPr/>
            <p:nvPr/>
          </p:nvSpPr>
          <p:spPr>
            <a:xfrm rot="2677551">
              <a:off x="5933756" y="4746112"/>
              <a:ext cx="449580" cy="4495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92431D2-B020-48B1-AC84-B1C8C886F1F8}"/>
                </a:ext>
              </a:extLst>
            </p:cNvPr>
            <p:cNvSpPr/>
            <p:nvPr/>
          </p:nvSpPr>
          <p:spPr>
            <a:xfrm rot="1941455">
              <a:off x="6324804" y="4759322"/>
              <a:ext cx="449580" cy="4495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AB6BF24E-3775-4D00-B241-50B1BAB244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0481" t="18851" r="29441" b="68654"/>
            <a:stretch/>
          </p:blipFill>
          <p:spPr>
            <a:xfrm>
              <a:off x="8276717" y="1752741"/>
              <a:ext cx="1947518" cy="1947518"/>
            </a:xfrm>
            <a:prstGeom prst="ellipse">
              <a:avLst/>
            </a:prstGeom>
            <a:ln>
              <a:solidFill>
                <a:schemeClr val="accent4"/>
              </a:solidFill>
            </a:ln>
          </p:spPr>
        </p:pic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F97B241-562B-4BC1-87E2-ED874E1F15B6}"/>
                </a:ext>
              </a:extLst>
            </p:cNvPr>
            <p:cNvSpPr/>
            <p:nvPr/>
          </p:nvSpPr>
          <p:spPr>
            <a:xfrm>
              <a:off x="9230147" y="2697925"/>
              <a:ext cx="57150" cy="571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48F825-AB35-47EB-A4E9-112612BB9BC6}"/>
                </a:ext>
              </a:extLst>
            </p:cNvPr>
            <p:cNvSpPr txBox="1"/>
            <p:nvPr/>
          </p:nvSpPr>
          <p:spPr>
            <a:xfrm>
              <a:off x="8785227" y="2672122"/>
              <a:ext cx="1492120" cy="5700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p: user pressed pixel</a:t>
              </a:r>
              <a:endParaRPr lang="ko-KR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6EF9A90C-9CB8-4F86-98CF-3F3B3B7EF9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91660" y="1925194"/>
              <a:ext cx="453526" cy="746928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6965120-38AD-4A01-9CCD-8018B5458543}"/>
                </a:ext>
              </a:extLst>
            </p:cNvPr>
            <p:cNvSpPr txBox="1"/>
            <p:nvPr/>
          </p:nvSpPr>
          <p:spPr>
            <a:xfrm>
              <a:off x="8287736" y="2117681"/>
              <a:ext cx="1238995" cy="342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brush_size</a:t>
              </a:r>
              <a:endParaRPr lang="ko-KR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8FAD3F1-59A9-46BE-B2EE-CFF366BBF22B}"/>
                </a:ext>
              </a:extLst>
            </p:cNvPr>
            <p:cNvSpPr/>
            <p:nvPr/>
          </p:nvSpPr>
          <p:spPr>
            <a:xfrm>
              <a:off x="8531751" y="1301089"/>
              <a:ext cx="2161087" cy="342918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100000">
                  <a:srgbClr val="22FF0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72272EB7-43DA-4082-BE8E-45E5B5A7B6C4}"/>
                </a:ext>
              </a:extLst>
            </p:cNvPr>
            <p:cNvCxnSpPr>
              <a:cxnSpLocks/>
            </p:cNvCxnSpPr>
            <p:nvPr/>
          </p:nvCxnSpPr>
          <p:spPr>
            <a:xfrm>
              <a:off x="9181969" y="1244656"/>
              <a:ext cx="0" cy="478637"/>
            </a:xfrm>
            <a:prstGeom prst="line">
              <a:avLst/>
            </a:prstGeom>
            <a:ln w="285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왼쪽 중괄호 36">
              <a:extLst>
                <a:ext uri="{FF2B5EF4-FFF2-40B4-BE49-F238E27FC236}">
                  <a16:creationId xmlns:a16="http://schemas.microsoft.com/office/drawing/2014/main" id="{BE67BF64-18C8-4C93-85BE-26023072A6D8}"/>
                </a:ext>
              </a:extLst>
            </p:cNvPr>
            <p:cNvSpPr/>
            <p:nvPr/>
          </p:nvSpPr>
          <p:spPr>
            <a:xfrm rot="5400000">
              <a:off x="9769905" y="313187"/>
              <a:ext cx="325448" cy="1489535"/>
            </a:xfrm>
            <a:prstGeom prst="leftBrace">
              <a:avLst>
                <a:gd name="adj1" fmla="val 55161"/>
                <a:gd name="adj2" fmla="val 37211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8" name="왼쪽 중괄호 37">
              <a:extLst>
                <a:ext uri="{FF2B5EF4-FFF2-40B4-BE49-F238E27FC236}">
                  <a16:creationId xmlns:a16="http://schemas.microsoft.com/office/drawing/2014/main" id="{2A77A941-6368-434C-A4C9-F7673B40868D}"/>
                </a:ext>
              </a:extLst>
            </p:cNvPr>
            <p:cNvSpPr/>
            <p:nvPr/>
          </p:nvSpPr>
          <p:spPr>
            <a:xfrm rot="5400000">
              <a:off x="8705859" y="754095"/>
              <a:ext cx="325448" cy="607721"/>
            </a:xfrm>
            <a:prstGeom prst="leftBrace">
              <a:avLst>
                <a:gd name="adj1" fmla="val 55161"/>
                <a:gd name="adj2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6D307B3-65B9-421F-9F19-D99B264ED8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7138" y="2019300"/>
              <a:ext cx="990600" cy="871538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70441943-1D33-4FC7-BE0D-1A20EFEE5390}"/>
                </a:ext>
              </a:extLst>
            </p:cNvPr>
            <p:cNvCxnSpPr>
              <a:cxnSpLocks/>
            </p:cNvCxnSpPr>
            <p:nvPr/>
          </p:nvCxnSpPr>
          <p:spPr>
            <a:xfrm>
              <a:off x="7691438" y="3309938"/>
              <a:ext cx="1152525" cy="314325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5423662-2561-4545-AC3F-18A10661B411}"/>
                </a:ext>
              </a:extLst>
            </p:cNvPr>
            <p:cNvSpPr txBox="1"/>
            <p:nvPr/>
          </p:nvSpPr>
          <p:spPr>
            <a:xfrm>
              <a:off x="7972627" y="593398"/>
              <a:ext cx="1803786" cy="3230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/>
                <a:t>Background</a:t>
              </a:r>
              <a:endParaRPr lang="ko-KR" altLang="en-US" sz="1050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A4EE679-3C83-48C5-B1A0-9AF643990266}"/>
                </a:ext>
              </a:extLst>
            </p:cNvPr>
            <p:cNvSpPr txBox="1"/>
            <p:nvPr/>
          </p:nvSpPr>
          <p:spPr>
            <a:xfrm>
              <a:off x="9229871" y="593398"/>
              <a:ext cx="1803786" cy="3230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/>
                <a:t>Foreground</a:t>
              </a:r>
              <a:endParaRPr lang="ko-KR" altLang="en-US" sz="1050" b="1" dirty="0"/>
            </a:p>
          </p:txBody>
        </p: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0674C38D-73B0-4CB5-868F-A813079E0C0E}"/>
                </a:ext>
              </a:extLst>
            </p:cNvPr>
            <p:cNvCxnSpPr/>
            <p:nvPr/>
          </p:nvCxnSpPr>
          <p:spPr>
            <a:xfrm flipH="1">
              <a:off x="9514368" y="1507168"/>
              <a:ext cx="617396" cy="423521"/>
            </a:xfrm>
            <a:prstGeom prst="straightConnector1">
              <a:avLst/>
            </a:prstGeom>
            <a:ln w="19050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0EBBAE81-C6D5-417D-A3B5-BE7D07F27B38}"/>
                </a:ext>
              </a:extLst>
            </p:cNvPr>
            <p:cNvCxnSpPr/>
            <p:nvPr/>
          </p:nvCxnSpPr>
          <p:spPr>
            <a:xfrm flipH="1">
              <a:off x="8843963" y="1472548"/>
              <a:ext cx="63270" cy="546752"/>
            </a:xfrm>
            <a:prstGeom prst="straightConnector1">
              <a:avLst/>
            </a:prstGeom>
            <a:ln w="19050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24E8D6B-F4BF-4599-A3DB-EC0A62FEC05E}"/>
              </a:ext>
            </a:extLst>
          </p:cNvPr>
          <p:cNvSpPr txBox="1"/>
          <p:nvPr/>
        </p:nvSpPr>
        <p:spPr>
          <a:xfrm>
            <a:off x="443373" y="971473"/>
            <a:ext cx="4012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1. If it is judged that the image signal is too low or inappropriate, adjust the signal in </a:t>
            </a:r>
            <a:r>
              <a:rPr lang="en-US" altLang="ko-KR" sz="1600" b="1" dirty="0"/>
              <a:t>Neuron Channel Control</a:t>
            </a:r>
            <a:endParaRPr lang="ko-KR" altLang="en-US" sz="16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716EEF5-1C4C-48DC-9364-17F9B66BD9EF}"/>
              </a:ext>
            </a:extLst>
          </p:cNvPr>
          <p:cNvSpPr txBox="1"/>
          <p:nvPr/>
        </p:nvSpPr>
        <p:spPr>
          <a:xfrm>
            <a:off x="6568398" y="3590122"/>
            <a:ext cx="48362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2. Select the structure input brush from the </a:t>
            </a:r>
            <a:r>
              <a:rPr lang="en-US" altLang="ko-KR" sz="1600" b="1" dirty="0"/>
              <a:t>Corrector Control panel </a:t>
            </a:r>
            <a:r>
              <a:rPr lang="en-US" altLang="ko-KR" sz="1600" dirty="0"/>
              <a:t>and drag the left mouse button on the error part.</a:t>
            </a:r>
            <a:endParaRPr lang="ko-KR" altLang="en-US" sz="16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D7939D-A5C9-4F08-85C1-5ED5024D8EEF}"/>
              </a:ext>
            </a:extLst>
          </p:cNvPr>
          <p:cNvSpPr txBox="1"/>
          <p:nvPr/>
        </p:nvSpPr>
        <p:spPr>
          <a:xfrm>
            <a:off x="7208760" y="1793492"/>
            <a:ext cx="40120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3. </a:t>
            </a:r>
            <a:r>
              <a:rPr lang="en-US" altLang="ko-KR" sz="1600" b="1" dirty="0"/>
              <a:t>Background brush </a:t>
            </a:r>
            <a:r>
              <a:rPr lang="en-US" altLang="ko-KR" sz="1600" dirty="0"/>
              <a:t>is applied only to areas where the image signal is smaller than the foreground threshold.</a:t>
            </a:r>
          </a:p>
          <a:p>
            <a:r>
              <a:rPr lang="en-US" altLang="ko-KR" sz="1600" b="1" dirty="0"/>
              <a:t>Other brush </a:t>
            </a:r>
            <a:r>
              <a:rPr lang="en-US" altLang="ko-KR" sz="1600" dirty="0"/>
              <a:t>is applied only to areas where the image signal is equal or greater than the foreground threshold.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609FE68C-F71E-457A-A5F7-CB4007BF8D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68157" y="4704426"/>
            <a:ext cx="7188100" cy="1239053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F2663681-BAB3-491B-AF0D-0E283D5443E5}"/>
              </a:ext>
            </a:extLst>
          </p:cNvPr>
          <p:cNvSpPr txBox="1"/>
          <p:nvPr/>
        </p:nvSpPr>
        <p:spPr>
          <a:xfrm>
            <a:off x="6144006" y="5955267"/>
            <a:ext cx="40120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* When you want to move the view of the image while the brush is selected, hold down the space key and drag the image.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68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B195FCF-B7E5-44F6-B0EA-ACD34534A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57" y="1204802"/>
            <a:ext cx="6908802" cy="51197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FA3B12-C292-4133-B45D-957B15D4274B}"/>
              </a:ext>
            </a:extLst>
          </p:cNvPr>
          <p:cNvSpPr txBox="1"/>
          <p:nvPr/>
        </p:nvSpPr>
        <p:spPr>
          <a:xfrm>
            <a:off x="876299" y="533400"/>
            <a:ext cx="1895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User correction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609FE68C-F71E-457A-A5F7-CB4007BF8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157" y="4704426"/>
            <a:ext cx="7188100" cy="12390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E39CB1-2C85-4640-BAB3-A87AA2E7F21C}"/>
              </a:ext>
            </a:extLst>
          </p:cNvPr>
          <p:cNvSpPr txBox="1"/>
          <p:nvPr/>
        </p:nvSpPr>
        <p:spPr>
          <a:xfrm>
            <a:off x="7794171" y="3424231"/>
            <a:ext cx="3831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When the foreground threshold is adjusted with the structure brush selected, the foreground area preview (blue area) is visualized.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7482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7C1F8BF-68B9-4F79-AF54-477FCA15D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329" y="1223648"/>
            <a:ext cx="6253905" cy="48723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FA3B12-C292-4133-B45D-957B15D4274B}"/>
              </a:ext>
            </a:extLst>
          </p:cNvPr>
          <p:cNvSpPr txBox="1"/>
          <p:nvPr/>
        </p:nvSpPr>
        <p:spPr>
          <a:xfrm>
            <a:off x="876299" y="533400"/>
            <a:ext cx="1895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User correction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609FE68C-F71E-457A-A5F7-CB4007BF8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157" y="4704426"/>
            <a:ext cx="7188100" cy="12390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E39CB1-2C85-4640-BAB3-A87AA2E7F21C}"/>
              </a:ext>
            </a:extLst>
          </p:cNvPr>
          <p:cNvSpPr txBox="1"/>
          <p:nvPr/>
        </p:nvSpPr>
        <p:spPr>
          <a:xfrm>
            <a:off x="7765143" y="3235546"/>
            <a:ext cx="38317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If the structure brush is selected, the area where the error is expected is recommended as a red circle (where multiple labels are mixed)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888D2E47-AFAD-41D1-AD9F-BF24E90CF4E2}"/>
              </a:ext>
            </a:extLst>
          </p:cNvPr>
          <p:cNvCxnSpPr>
            <a:cxnSpLocks/>
          </p:cNvCxnSpPr>
          <p:nvPr/>
        </p:nvCxnSpPr>
        <p:spPr>
          <a:xfrm flipH="1" flipV="1">
            <a:off x="6308445" y="3106058"/>
            <a:ext cx="1291771" cy="32294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65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FA3B12-C292-4133-B45D-957B15D4274B}"/>
              </a:ext>
            </a:extLst>
          </p:cNvPr>
          <p:cNvSpPr txBox="1"/>
          <p:nvPr/>
        </p:nvSpPr>
        <p:spPr>
          <a:xfrm>
            <a:off x="876299" y="533400"/>
            <a:ext cx="3158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User correction (Demo)</a:t>
            </a:r>
          </a:p>
        </p:txBody>
      </p:sp>
      <p:pic>
        <p:nvPicPr>
          <p:cNvPr id="4" name="녹화_2021_03_24_10_37_38_190">
            <a:hlinkClick r:id="" action="ppaction://media"/>
            <a:extLst>
              <a:ext uri="{FF2B5EF4-FFF2-40B4-BE49-F238E27FC236}">
                <a16:creationId xmlns:a16="http://schemas.microsoft.com/office/drawing/2014/main" id="{DB6865FA-F6C0-4906-B557-78C7DC359F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6592" y="902732"/>
            <a:ext cx="10838816" cy="571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9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FA3B12-C292-4133-B45D-957B15D4274B}"/>
              </a:ext>
            </a:extLst>
          </p:cNvPr>
          <p:cNvSpPr txBox="1"/>
          <p:nvPr/>
        </p:nvSpPr>
        <p:spPr>
          <a:xfrm>
            <a:off x="876299" y="533400"/>
            <a:ext cx="31586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Fine-tunning &amp; </a:t>
            </a:r>
          </a:p>
          <a:p>
            <a:r>
              <a:rPr lang="en-US" altLang="ko-KR" b="1" dirty="0">
                <a:solidFill>
                  <a:schemeClr val="accent1"/>
                </a:solidFill>
              </a:rPr>
              <a:t>re-segmentation</a:t>
            </a:r>
          </a:p>
          <a:p>
            <a:r>
              <a:rPr lang="en-US" altLang="ko-KR" b="1" dirty="0">
                <a:solidFill>
                  <a:schemeClr val="accent1"/>
                </a:solidFill>
              </a:rPr>
              <a:t>(Signal Improving)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CB10B47-18F2-4DA4-81F4-82D382B1D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05" y="1797231"/>
            <a:ext cx="2467704" cy="248500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B270295-3318-4F1C-A9C2-8E43F3C49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93" y="1797231"/>
            <a:ext cx="2754974" cy="254449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E0C93C1-CA9C-4C04-AA81-3EC1211A6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793" y="4542433"/>
            <a:ext cx="5778501" cy="55717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A17CC14-B311-4437-912E-A5180DECC6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1655" y="4542434"/>
            <a:ext cx="5500645" cy="53232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E0AB71E-85B2-4221-8D06-3F24543B69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29818" y="1779670"/>
            <a:ext cx="2622482" cy="256205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B5705D7-54A3-4DF2-9405-4666BE2A7F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1655" y="1779670"/>
            <a:ext cx="2579876" cy="2562059"/>
          </a:xfrm>
          <a:prstGeom prst="rect">
            <a:avLst/>
          </a:prstGeom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12418228-089E-44FA-A9EE-1EA68DDF6E34}"/>
              </a:ext>
            </a:extLst>
          </p:cNvPr>
          <p:cNvSpPr/>
          <p:nvPr/>
        </p:nvSpPr>
        <p:spPr>
          <a:xfrm>
            <a:off x="6000294" y="3060700"/>
            <a:ext cx="413206" cy="4476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5EAF4E-9792-48A7-ABAF-BFA3B7C8228D}"/>
              </a:ext>
            </a:extLst>
          </p:cNvPr>
          <p:cNvSpPr txBox="1"/>
          <p:nvPr/>
        </p:nvSpPr>
        <p:spPr>
          <a:xfrm>
            <a:off x="2076450" y="5394384"/>
            <a:ext cx="80391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When the signal of the image is too low to obtain a proper result, a new segmentation result can be obtained by clicking the </a:t>
            </a:r>
            <a:r>
              <a:rPr lang="en-US" altLang="ko-KR" sz="1600" b="1" dirty="0"/>
              <a:t>Structure Re-segmentation button</a:t>
            </a:r>
            <a:r>
              <a:rPr lang="en-US" altLang="ko-KR" sz="1600" dirty="0"/>
              <a:t> on the </a:t>
            </a:r>
            <a:r>
              <a:rPr lang="en-US" altLang="ko-KR" sz="1600" b="1" dirty="0"/>
              <a:t>Corrector Control panel </a:t>
            </a:r>
            <a:r>
              <a:rPr lang="en-US" altLang="ko-KR" sz="1600" dirty="0"/>
              <a:t>after adjusting the signal in </a:t>
            </a:r>
            <a:r>
              <a:rPr lang="en-US" altLang="ko-KR" sz="1600" b="1" dirty="0"/>
              <a:t>Neuron Channel Control.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907883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FA3B12-C292-4133-B45D-957B15D4274B}"/>
              </a:ext>
            </a:extLst>
          </p:cNvPr>
          <p:cNvSpPr txBox="1"/>
          <p:nvPr/>
        </p:nvSpPr>
        <p:spPr>
          <a:xfrm>
            <a:off x="876298" y="533400"/>
            <a:ext cx="36703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Fine-tunning &amp; </a:t>
            </a:r>
          </a:p>
          <a:p>
            <a:r>
              <a:rPr lang="en-US" altLang="ko-KR" b="1" dirty="0">
                <a:solidFill>
                  <a:schemeClr val="accent1"/>
                </a:solidFill>
              </a:rPr>
              <a:t>re-segmentation</a:t>
            </a:r>
          </a:p>
          <a:p>
            <a:r>
              <a:rPr lang="en-US" altLang="ko-KR" b="1" dirty="0">
                <a:solidFill>
                  <a:schemeClr val="accent1"/>
                </a:solidFill>
              </a:rPr>
              <a:t>(Re-train with user correction)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E6211E-E926-44E2-B202-66259A1C9FC0}"/>
              </a:ext>
            </a:extLst>
          </p:cNvPr>
          <p:cNvSpPr txBox="1"/>
          <p:nvPr/>
        </p:nvSpPr>
        <p:spPr>
          <a:xfrm>
            <a:off x="8389258" y="1961999"/>
            <a:ext cx="35559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After correction, if user click the </a:t>
            </a:r>
            <a:r>
              <a:rPr lang="en-US" altLang="ko-KR" sz="1600" b="1" dirty="0"/>
              <a:t>Structure Re-segmentation button </a:t>
            </a:r>
            <a:r>
              <a:rPr lang="en-US" altLang="ko-KR" sz="1600" dirty="0"/>
              <a:t>on the </a:t>
            </a:r>
            <a:r>
              <a:rPr lang="en-US" altLang="ko-KR" sz="1600" b="1" dirty="0"/>
              <a:t>Corrector Control panel</a:t>
            </a:r>
            <a:r>
              <a:rPr lang="en-US" altLang="ko-KR" sz="1600" dirty="0"/>
              <a:t>, the deep learning model is fine-tuned for 1 minute, and a new segmentation result can be obtained.</a:t>
            </a:r>
            <a:endParaRPr lang="ko-KR" alt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84CAA6-AD98-425D-8932-965CD43E986D}"/>
              </a:ext>
            </a:extLst>
          </p:cNvPr>
          <p:cNvSpPr txBox="1"/>
          <p:nvPr/>
        </p:nvSpPr>
        <p:spPr>
          <a:xfrm>
            <a:off x="8519886" y="4172846"/>
            <a:ext cx="3294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/>
              <a:t>After checking the result and correcting the correction, fine-tuning can be performed again.</a:t>
            </a:r>
            <a:endParaRPr lang="ko-KR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C7D10CF-C0A1-4E97-8BD8-CD9CEBCFB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50" y="1720742"/>
            <a:ext cx="7273672" cy="328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312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401</Words>
  <Application>Microsoft Office PowerPoint</Application>
  <PresentationFormat>와이드스크린</PresentationFormat>
  <Paragraphs>45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준</dc:creator>
  <cp:lastModifiedBy>최 준</cp:lastModifiedBy>
  <cp:revision>19</cp:revision>
  <dcterms:created xsi:type="dcterms:W3CDTF">2021-03-23T13:08:54Z</dcterms:created>
  <dcterms:modified xsi:type="dcterms:W3CDTF">2021-04-01T04:36:56Z</dcterms:modified>
</cp:coreProperties>
</file>

<file path=docProps/thumbnail.jpeg>
</file>